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342" r:id="rId4"/>
    <p:sldId id="357" r:id="rId6"/>
    <p:sldId id="360" r:id="rId7"/>
    <p:sldId id="410" r:id="rId8"/>
    <p:sldId id="375" r:id="rId9"/>
    <p:sldId id="398" r:id="rId10"/>
    <p:sldId id="407" r:id="rId11"/>
    <p:sldId id="396" r:id="rId12"/>
    <p:sldId id="399" r:id="rId13"/>
    <p:sldId id="408" r:id="rId14"/>
    <p:sldId id="388" r:id="rId15"/>
    <p:sldId id="390" r:id="rId16"/>
    <p:sldId id="409" r:id="rId17"/>
    <p:sldId id="368" r:id="rId18"/>
    <p:sldId id="400" r:id="rId19"/>
    <p:sldId id="401" r:id="rId20"/>
    <p:sldId id="406" r:id="rId21"/>
    <p:sldId id="358" r:id="rId22"/>
    <p:sldId id="411" r:id="rId23"/>
    <p:sldId id="341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24A7D"/>
    <a:srgbClr val="00FF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0550" autoAdjust="0"/>
  </p:normalViewPr>
  <p:slideViewPr>
    <p:cSldViewPr snapToGrid="0">
      <p:cViewPr varScale="1">
        <p:scale>
          <a:sx n="91" d="100"/>
          <a:sy n="91" d="100"/>
        </p:scale>
        <p:origin x="12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99AB5-65EE-4BAD-A1C6-CE1AEEDE78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https://blog.csdn.net/szchtx/article/details/7587999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glutMotionFunc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3D21-EA33-4203-BE34-55D8A4400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ACB-66F3-489D-8BB6-9FDD0213A07A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697356" y="3277319"/>
            <a:ext cx="47509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3857896" y="2353989"/>
            <a:ext cx="439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3942190" y="3539116"/>
            <a:ext cx="4229240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Speaker</a:t>
            </a:r>
            <a:endParaRPr lang="zh-CN" altLang="en-US" dirty="0"/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3319527" y="4018064"/>
            <a:ext cx="5474566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Contact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13183" y="546370"/>
            <a:ext cx="98993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1113183" y="181200"/>
            <a:ext cx="9899374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b="1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Main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8" name="文本占位符 4"/>
          <p:cNvSpPr>
            <a:spLocks noGrp="1"/>
          </p:cNvSpPr>
          <p:nvPr/>
        </p:nvSpPr>
        <p:spPr>
          <a:xfrm>
            <a:off x="1215876" y="2590191"/>
            <a:ext cx="9775370" cy="36517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/>
              <a:t>计算机图形学实验</a:t>
            </a:r>
            <a:r>
              <a:rPr lang="en-US" altLang="zh-CN" sz="2400" dirty="0"/>
              <a:t>3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dirty="0"/>
              <a:t>3D Model </a:t>
            </a:r>
            <a:r>
              <a:rPr lang="zh-CN" altLang="en-US" sz="2400" b="1" dirty="0"/>
              <a:t>显示）</a:t>
            </a:r>
            <a:endParaRPr lang="en-US" altLang="zh-CN" sz="2400" b="1" dirty="0"/>
          </a:p>
        </p:txBody>
      </p:sp>
      <p:sp>
        <p:nvSpPr>
          <p:cNvPr id="9" name="文本占位符 5"/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" name="文本占位符 8"/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573491" y="1067356"/>
            <a:ext cx="11070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Graphics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www.xmu.edu.cn/images/log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74" y="3807555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2795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如何绘制线框球体？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利用球的参数方程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如何让线框球体转起来？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如何保持线框球体不形变？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如何添加交互式相机控制？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整体思路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390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利用球的参数方程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r 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r 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= r cos(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是球的半径，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是极角，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是方位角。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极角是从正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轴到点的线段与正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轴的夹角，范围从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方位角是从正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轴到点的线段与正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轴的夹角，范围从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2π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线框球体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5872" y="640140"/>
            <a:ext cx="4097488" cy="33524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纯色小人绘制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9765552" cy="2236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cs typeface="Times New Roman" panose="02020603050405020304" pitchFamily="18" charset="0"/>
              </a:rPr>
              <a:t>阅读资料：</a:t>
            </a:r>
            <a:endParaRPr lang="zh-CN" altLang="en-US" sz="2400" kern="100" dirty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）</a:t>
            </a:r>
            <a:r>
              <a:rPr lang="en-US" altLang="zh-CN" sz="2400" kern="100" dirty="0">
                <a:cs typeface="Times New Roman" panose="02020603050405020304" pitchFamily="18" charset="0"/>
              </a:rPr>
              <a:t>《OpenGL</a:t>
            </a:r>
            <a:r>
              <a:rPr lang="zh-CN" altLang="en-US" sz="2400" kern="100" dirty="0">
                <a:cs typeface="Times New Roman" panose="02020603050405020304" pitchFamily="18" charset="0"/>
              </a:rPr>
              <a:t>编程基础</a:t>
            </a:r>
            <a:r>
              <a:rPr lang="en-US" altLang="zh-CN" sz="2400" kern="100" dirty="0">
                <a:cs typeface="Times New Roman" panose="02020603050405020304" pitchFamily="18" charset="0"/>
              </a:rPr>
              <a:t>》</a:t>
            </a:r>
            <a:r>
              <a:rPr lang="zh-CN" altLang="en-US" sz="2400" kern="100" dirty="0">
                <a:cs typeface="Times New Roman" panose="02020603050405020304" pitchFamily="18" charset="0"/>
              </a:rPr>
              <a:t>第三版</a:t>
            </a:r>
            <a:r>
              <a:rPr lang="en-US" altLang="zh-CN" sz="2400" kern="100" dirty="0">
                <a:cs typeface="Times New Roman" panose="02020603050405020304" pitchFamily="18" charset="0"/>
              </a:rPr>
              <a:t>,</a:t>
            </a:r>
            <a:r>
              <a:rPr lang="zh-CN" altLang="en-US" sz="2400" kern="100" dirty="0">
                <a:cs typeface="Times New Roman" panose="02020603050405020304" pitchFamily="18" charset="0"/>
              </a:rPr>
              <a:t>第六章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       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学习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ply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文件格式，使用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C++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读入文件内容，将模型显示出来，要求将模型设置为纯色，并显示出来，类似下图效果（颜色不限）</a:t>
            </a:r>
            <a:endParaRPr lang="zh-CN" altLang="en-US" sz="2400" kern="1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8740" y="4047076"/>
            <a:ext cx="1859441" cy="26763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光照小人绘制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9765552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设置光照使小人显示出明暗效果，类似下图效果。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调整光源位置，使其围绕小人旋转，展示出动画效果。</a:t>
            </a:r>
            <a:endParaRPr lang="zh-CN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5686" y="3334470"/>
            <a:ext cx="2060627" cy="29872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旋转立方体的明暗计算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9765552" cy="389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参考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《</a:t>
            </a:r>
            <a:r>
              <a:rPr lang="en-US" altLang="zh-CN" sz="2400" kern="100" dirty="0" err="1">
                <a:latin typeface="+mj-lt"/>
                <a:cs typeface="Times New Roman" panose="02020603050405020304" pitchFamily="18" charset="0"/>
              </a:rPr>
              <a:t>opengl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编程基础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》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第六章的程序，对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exp2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的旋转立方体程序进行修改，实现明暗计算 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用键盘实现材质的修改（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为黄铜材质，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n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为红色塑料材质，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m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为白色光亮材质，具体参数设置可参考参考书）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用键盘实现光源的修改（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为白色光，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p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为彩色光）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0" lvl="1" algn="just">
              <a:lnSpc>
                <a:spcPct val="150000"/>
              </a:lnSpc>
            </a:pP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附加题：实现交互式明暗计算（用滑动条来调整光照和材质参数）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PLY</a:t>
            </a:r>
            <a:r>
              <a:rPr lang="zh-CN" altLang="en-US" sz="3200" dirty="0"/>
              <a:t>格式说明</a:t>
            </a:r>
            <a:endParaRPr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10435589" cy="390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一套三维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mesh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模型数据格式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通过诸如顶点、面等数据进行描述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典型的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PLY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文件结构：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头部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顶点列表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面片列表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（其他元素列表）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/>
              <a:t>Phong</a:t>
            </a:r>
            <a:r>
              <a:rPr lang="zh-CN" altLang="en-US" sz="3200" dirty="0"/>
              <a:t>光照模型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10435589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易于计算的近似光照模型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四类分量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漫反射 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Diffuse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镜面反射 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Specular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环境光 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Ambient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发射光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Emissive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四个向量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入射光方向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，视点方向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，法线方向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，全反射方向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对于每个颜色分量，把所有光源贡献的值加在一起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43309" t="10012" b="4364"/>
          <a:stretch>
            <a:fillRect/>
          </a:stretch>
        </p:blipFill>
        <p:spPr>
          <a:xfrm>
            <a:off x="7519525" y="2150917"/>
            <a:ext cx="3273920" cy="2998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073" y="0"/>
            <a:ext cx="7245927" cy="19836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/>
              <a:t>Phong</a:t>
            </a:r>
            <a:r>
              <a:rPr lang="zh-CN" altLang="en-US" sz="3200" dirty="0"/>
              <a:t>光照模型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10435589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开启光照计算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glEnable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(GL_LIGHTING);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开启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号光源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glEnable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(GL_LIGHT0);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定义光源的位置（齐次坐标）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GLfloat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position[] = { 0.5f, 0.0f, 0.5f, 1.0f };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设置光源的位置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glLightfv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(GL_LIGHT0, GL_POSITION, position);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光源和材质属性设置</a:t>
            </a:r>
            <a:endParaRPr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10435589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设置光源的漫反射属性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GLfloat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light_diffuse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[ ] = {1.0,1.0 , 1.0, 1.0 };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glLightfv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(GL_LIGHT0,GL_DIFFUSE,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light_diffuse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};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设置材质的环境光和漫反射属性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glMaterialfv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(GL_FRONT_AND_BACK,GL_AMBIENT_AND_DIFFUSE,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mat_amb_diff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) ;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设置材质的高光反射属性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GLfloat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low_shininess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[ ] = { 5.0 };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glMaterialfv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GL_FRONT,GL_SHININESS,low_shininess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) 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5937397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本次实验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都需要提交</a:t>
            </a:r>
            <a:endParaRPr lang="en-US" altLang="zh-CN" sz="2400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提交方式为：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将代码源文件、可执行文件、实验报告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放到一个文件夹中，文件夹命名格式为：学号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姓名，压缩后上传到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ftp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服务器中相应目录下（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上传作业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曾鸣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/2024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图形学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每次实验作业的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提交截止日期为下一次实验课前一天晚上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作业提交说明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739" y="2300461"/>
            <a:ext cx="4292023" cy="2739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3D Model </a:t>
            </a:r>
            <a:r>
              <a:rPr lang="zh-CN" altLang="en-US" sz="3200" dirty="0"/>
              <a:t>显示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055685" y="1708648"/>
            <a:ext cx="9765552" cy="500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上节内容回顾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绘制</a:t>
            </a:r>
            <a:r>
              <a:rPr lang="en-US" altLang="zh-CN" sz="24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Sierpinski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镂垫程序</a:t>
            </a:r>
            <a:endParaRPr lang="zh-CN" altLang="en-US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旋转的正方体</a:t>
            </a:r>
            <a:endParaRPr lang="en-US" altLang="zh-CN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线框球体的绘制</a:t>
            </a:r>
            <a:endParaRPr lang="zh-CN" altLang="en-US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本次实验说明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纯色小人绘制</a:t>
            </a:r>
            <a:endParaRPr lang="en-US" altLang="zh-CN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光照小人绘制</a:t>
            </a:r>
            <a:endParaRPr lang="en-US" altLang="zh-CN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旋转立方体的明暗计算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作业提交说明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过往提交作业的主要问题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9765552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存在代码及实验报告高度雷同的情况。我们提倡同学们相互交流，但在交流过后，应该带上自己的理解进行编码。</a:t>
            </a:r>
            <a:endParaRPr lang="en-US" altLang="zh-CN" sz="2400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提交的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文件不能运行。不能运行的主要原因都是缺少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dll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。要确保能够运行再进行提交，以免影响评分。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实验报告希望能够体现探索过程，而不是简单的截图。实验报告很大程度上体现了用心程度。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使用规定的编程环境进行编程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(C/C++ &amp;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freeglut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+mj-ea"/>
              </a:rPr>
              <a:t>计算机图形学实验</a:t>
            </a:r>
            <a:r>
              <a:rPr lang="en-US" altLang="zh-CN" dirty="0">
                <a:latin typeface="+mj-ea"/>
              </a:rPr>
              <a:t>3</a:t>
            </a:r>
            <a:endParaRPr lang="en-US" altLang="zh-CN" dirty="0"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44948"/>
            <a:ext cx="12207123" cy="27130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3346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）理解并实现课本程序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）为不同三角形设置不同的颜色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）为这个镂垫生成动画：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①镂垫的颜色随时间不断变化。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②在①的基础上增加旋转效果。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③在②的基础上增加缩放效果。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绘制</a:t>
            </a:r>
            <a:r>
              <a:rPr lang="en-US" altLang="zh-CN" sz="3200" dirty="0" err="1"/>
              <a:t>Sierpinski</a:t>
            </a:r>
            <a:r>
              <a:rPr lang="zh-CN" altLang="en-US" sz="3200" dirty="0"/>
              <a:t>镂垫程序</a:t>
            </a:r>
            <a:endParaRPr lang="zh-CN" altLang="en-US" sz="3200" dirty="0"/>
          </a:p>
        </p:txBody>
      </p:sp>
      <p:pic>
        <p:nvPicPr>
          <p:cNvPr id="3" name="QQ录屏2023041820080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347389" y="1378198"/>
            <a:ext cx="4007135" cy="4007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如何绘制镂垫？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求出三角形顶点与内部一点的中点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如何为不同三角形设置不同的颜色？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根据选择的顶点设置颜色或拆分成多个镂垫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如何让颜色随时间变化？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如何增加旋转效果？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glTranslatef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如何增加缩放效果？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glScalef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整体思路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如何绘制镂垫？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求出三角形顶点与内部一点的中点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绘制镂垫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8614" y="3121803"/>
            <a:ext cx="6039693" cy="30960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390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运行提供的示例程序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(exp2-2-1.cpp)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，对程序进行改写：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比较开启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不开启深度缓冲区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glEnable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(GL_DEPTH_TEST) 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的效果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理解深度缓冲区的作用、用法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让正方体自行旋转，而不是相机旋转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在正方体自行旋转的前提下，实现交互式的相机控制（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wasd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控制相机的前进后退左右移动，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实现相机的升降，使用鼠标调整相机的朝向，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锁定相机的移动和旋转） 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旋转的正方体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绘制正方体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如何让正方体转起来？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glRotatef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如何实现按键的交互式相机控制？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每次按键时改变相机的位置和观察点的位置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如何实现鼠标的交互式相机控制？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根据鼠标的位置改变相机的观察点的位置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整体思路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键盘的交互式相机控制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gluLookAt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设置相机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当按下某键时，将相机的位置沿某一轴进行移动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为保证视角不变，将观察点的位置进行相应的移动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鼠标的交互式相机控制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glutPassiveMotionFunc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(mouse);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获取鼠标当前在窗口中的位置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计算鼠标当前位置与前一位置相比的变化量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根据变化量改变相机观察点的位置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也可以将变化量除以一个常数，减小相机的转动幅度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交互式相机控制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2238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在不使用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glut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对象的情况下，绘制一个线框球体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添加动画效果，让球体绕球心旋转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回调函数，使其不形变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添加交互式的相机控制（同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线框球体的绘制</a:t>
            </a:r>
            <a:endParaRPr lang="zh-CN" altLang="en-US" sz="32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2JiNTU2NDQ4NWRjZmUyNTAxNWM5MTc1ZmY1MDQ0N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2423</Words>
  <Application>WPS 演示</Application>
  <PresentationFormat>宽屏</PresentationFormat>
  <Paragraphs>173</Paragraphs>
  <Slides>21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仿宋</vt:lpstr>
      <vt:lpstr>黑体</vt:lpstr>
      <vt:lpstr>微软雅黑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Face Alignment meets Reconstruction</dc:title>
  <dc:creator>Yinglin Zheng (FA Talent)</dc:creator>
  <cp:lastModifiedBy>12345</cp:lastModifiedBy>
  <cp:revision>1050</cp:revision>
  <dcterms:created xsi:type="dcterms:W3CDTF">2019-10-10T05:31:00Z</dcterms:created>
  <dcterms:modified xsi:type="dcterms:W3CDTF">2024-04-28T03:28:17Z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8A13E580AB394CECA3F925233F9EE5D6_12</vt:lpwstr>
  </property>
  <property fmtid="{D5CDD505-2E9C-101B-9397-08002B2CF9AE}" pid="3" name="KSOProductBuildVer">
    <vt:lpwstr>2052-12.1.0.16729</vt:lpwstr>
  </property>
</Properties>
</file>